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260" r:id="rId3"/>
    <p:sldId id="259" r:id="rId4"/>
    <p:sldId id="258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4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778EFD-52F4-41AF-9E73-F07430F69E2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6C887E-4168-40E2-BBFB-CCD046810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94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340BC0-999D-4557-A7B6-38D4BCBCBAE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70ACB8-52B6-43EE-B542-C32E8B88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0ACB8-52B6-43EE-B542-C32E8B88E0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0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0ACB8-52B6-43EE-B542-C32E8B88E0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11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0ACB8-52B6-43EE-B542-C32E8B88E0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61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0ACB8-52B6-43EE-B542-C32E8B88E0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1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0ACB8-52B6-43EE-B542-C32E8B88E0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42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0ACB8-52B6-43EE-B542-C32E8B88E0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1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0ACB8-52B6-43EE-B542-C32E8B88E0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0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0ACB8-52B6-43EE-B542-C32E8B88E0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98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0ACB8-52B6-43EE-B542-C32E8B88E0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55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0ACB8-52B6-43EE-B542-C32E8B88E0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92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0ACB8-52B6-43EE-B542-C32E8B88E0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04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0ACB8-52B6-43EE-B542-C32E8B88E0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86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0ACB8-52B6-43EE-B542-C32E8B88E0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15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0ACB8-52B6-43EE-B542-C32E8B88E0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1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3CF9-F420-4CA4-B3F0-3618F87579FD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455E-5792-4C95-BD8A-F9ADB3ADF9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8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3CF9-F420-4CA4-B3F0-3618F87579FD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455E-5792-4C95-BD8A-F9ADB3ADF9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2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3CF9-F420-4CA4-B3F0-3618F87579FD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455E-5792-4C95-BD8A-F9ADB3ADF9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8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3CF9-F420-4CA4-B3F0-3618F87579FD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455E-5792-4C95-BD8A-F9ADB3ADF9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68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3CF9-F420-4CA4-B3F0-3618F87579FD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455E-5792-4C95-BD8A-F9ADB3ADF9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3CF9-F420-4CA4-B3F0-3618F87579FD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455E-5792-4C95-BD8A-F9ADB3ADF9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0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3CF9-F420-4CA4-B3F0-3618F87579FD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455E-5792-4C95-BD8A-F9ADB3ADF9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6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3CF9-F420-4CA4-B3F0-3618F87579FD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455E-5792-4C95-BD8A-F9ADB3ADF9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1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3CF9-F420-4CA4-B3F0-3618F87579FD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455E-5792-4C95-BD8A-F9ADB3ADF9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1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3CF9-F420-4CA4-B3F0-3618F87579FD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455E-5792-4C95-BD8A-F9ADB3ADF9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8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3CF9-F420-4CA4-B3F0-3618F87579FD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455E-5792-4C95-BD8A-F9ADB3ADF9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9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E3CF9-F420-4CA4-B3F0-3618F87579FD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9455E-5792-4C95-BD8A-F9ADB3ADF9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1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watch?v=DFytFJn-U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494" y="330755"/>
            <a:ext cx="11618259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Why study biology?</a:t>
            </a:r>
            <a:r>
              <a:rPr lang="en-US" sz="2400" b="1" dirty="0" smtClean="0"/>
              <a:t> 	          Hmm, because life </a:t>
            </a:r>
            <a:r>
              <a:rPr lang="en-US" sz="2400" b="1" dirty="0" smtClean="0"/>
              <a:t>is happing all around you everyday.</a:t>
            </a:r>
          </a:p>
          <a:p>
            <a:r>
              <a:rPr lang="en-US" dirty="0" smtClean="0"/>
              <a:t>     	</a:t>
            </a:r>
            <a:r>
              <a:rPr lang="en-US" sz="2400" b="1" dirty="0" smtClean="0"/>
              <a:t>- you </a:t>
            </a:r>
            <a:r>
              <a:rPr lang="en-US" sz="2400" b="1" dirty="0" smtClean="0"/>
              <a:t>must breath, eat, and expel wastes</a:t>
            </a:r>
            <a:endParaRPr lang="en-US" sz="2400" b="1" dirty="0" smtClean="0"/>
          </a:p>
          <a:p>
            <a:r>
              <a:rPr lang="en-US" sz="2400" b="1" dirty="0" smtClean="0"/>
              <a:t>    	- you </a:t>
            </a:r>
            <a:r>
              <a:rPr lang="en-US" sz="2400" b="1" dirty="0" smtClean="0"/>
              <a:t>taste the food you eat</a:t>
            </a:r>
            <a:endParaRPr lang="en-US" sz="2400" b="1" dirty="0" smtClean="0"/>
          </a:p>
          <a:p>
            <a:r>
              <a:rPr lang="en-US" sz="2400" b="1" dirty="0" smtClean="0"/>
              <a:t>    	- you </a:t>
            </a:r>
            <a:r>
              <a:rPr lang="en-US" sz="2400" b="1" dirty="0"/>
              <a:t>feel </a:t>
            </a:r>
            <a:r>
              <a:rPr lang="en-US" sz="2400" b="1" dirty="0" smtClean="0"/>
              <a:t>pain when injured, </a:t>
            </a:r>
            <a:r>
              <a:rPr lang="en-US" sz="2400" b="1" dirty="0"/>
              <a:t>you </a:t>
            </a:r>
            <a:r>
              <a:rPr lang="en-US" sz="2400" b="1" dirty="0" smtClean="0"/>
              <a:t>bleed when cut</a:t>
            </a:r>
            <a:endParaRPr lang="en-US" sz="2400" b="1" dirty="0" smtClean="0"/>
          </a:p>
          <a:p>
            <a:r>
              <a:rPr lang="en-US" sz="2400" b="1" dirty="0" smtClean="0"/>
              <a:t>    	- your muscles get sore, your back aches</a:t>
            </a:r>
          </a:p>
          <a:p>
            <a:r>
              <a:rPr lang="en-US" sz="2400" b="1" dirty="0" smtClean="0"/>
              <a:t>    </a:t>
            </a:r>
            <a:r>
              <a:rPr lang="en-US" sz="2400" b="1" dirty="0" smtClean="0"/>
              <a:t>	- </a:t>
            </a:r>
            <a:r>
              <a:rPr lang="en-US" sz="2400" b="1" dirty="0" smtClean="0"/>
              <a:t>you tire, sleep</a:t>
            </a:r>
            <a:r>
              <a:rPr lang="en-US" sz="2400" b="1" dirty="0"/>
              <a:t>, </a:t>
            </a:r>
            <a:r>
              <a:rPr lang="en-US" sz="2400" b="1" dirty="0" smtClean="0"/>
              <a:t>and awaken</a:t>
            </a:r>
            <a:endParaRPr lang="en-US" sz="2400" b="1" dirty="0" smtClean="0"/>
          </a:p>
          <a:p>
            <a:r>
              <a:rPr lang="en-US" sz="2400" b="1" dirty="0" smtClean="0"/>
              <a:t>    	- </a:t>
            </a:r>
            <a:r>
              <a:rPr lang="en-US" sz="2400" b="1" dirty="0" smtClean="0"/>
              <a:t>you get </a:t>
            </a:r>
            <a:r>
              <a:rPr lang="en-US" sz="2400" b="1" dirty="0"/>
              <a:t>sick, you get well</a:t>
            </a:r>
            <a:endParaRPr lang="en-US" sz="2400" b="1" dirty="0" smtClean="0"/>
          </a:p>
          <a:p>
            <a:r>
              <a:rPr lang="en-US" sz="2400" b="1" dirty="0" smtClean="0"/>
              <a:t>    	- you form complex relationships</a:t>
            </a:r>
          </a:p>
          <a:p>
            <a:r>
              <a:rPr lang="en-US" sz="2400" b="1" dirty="0" smtClean="0"/>
              <a:t>    	- you interact with other living </a:t>
            </a:r>
            <a:r>
              <a:rPr lang="en-US" sz="2400" b="1" dirty="0" smtClean="0"/>
              <a:t>and </a:t>
            </a:r>
            <a:r>
              <a:rPr lang="en-US" sz="2400" b="1" dirty="0" smtClean="0"/>
              <a:t>non-living things</a:t>
            </a:r>
            <a:endParaRPr lang="en-US" sz="2400" b="1" dirty="0" smtClean="0"/>
          </a:p>
          <a:p>
            <a:r>
              <a:rPr lang="en-US" sz="2400" b="1" dirty="0" smtClean="0"/>
              <a:t>    	- </a:t>
            </a:r>
            <a:r>
              <a:rPr lang="en-US" sz="2400" b="1" dirty="0" smtClean="0"/>
              <a:t>you feel wind, see trees grow, and hear birds chirp</a:t>
            </a:r>
            <a:endParaRPr lang="en-US" sz="2400" b="1" dirty="0" smtClean="0"/>
          </a:p>
          <a:p>
            <a:r>
              <a:rPr lang="en-US" sz="2400" b="1" dirty="0" smtClean="0"/>
              <a:t>    	- </a:t>
            </a:r>
            <a:r>
              <a:rPr lang="en-US" sz="2400" b="1" dirty="0" smtClean="0"/>
              <a:t>you smell fresh cut grass</a:t>
            </a:r>
            <a:endParaRPr lang="en-US" sz="2400" b="1" dirty="0" smtClean="0"/>
          </a:p>
          <a:p>
            <a:r>
              <a:rPr lang="en-US" sz="2400" b="1" dirty="0" smtClean="0"/>
              <a:t>    	- </a:t>
            </a:r>
            <a:r>
              <a:rPr lang="en-US" sz="2400" b="1" dirty="0" smtClean="0"/>
              <a:t>you enjoy laughing with friends</a:t>
            </a:r>
            <a:endParaRPr lang="en-US" sz="2400" b="1" dirty="0" smtClean="0"/>
          </a:p>
          <a:p>
            <a:endParaRPr lang="en-US" dirty="0" smtClean="0"/>
          </a:p>
          <a:p>
            <a:r>
              <a:rPr lang="en-US" sz="2400" b="1" dirty="0" smtClean="0"/>
              <a:t>You may say you are not interested in </a:t>
            </a:r>
            <a:r>
              <a:rPr lang="en-US" sz="2400" b="1" dirty="0" smtClean="0"/>
              <a:t>biology </a:t>
            </a:r>
            <a:r>
              <a:rPr lang="en-US" sz="2400" b="1" dirty="0" smtClean="0"/>
              <a:t>but life puts you center stage everyday!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We are going to try to explain the “why” and “how” some of these things occur in not only you, but in all living things!</a:t>
            </a:r>
            <a:endParaRPr lang="en-US" sz="2400" b="1" dirty="0"/>
          </a:p>
        </p:txBody>
      </p:sp>
      <p:pic>
        <p:nvPicPr>
          <p:cNvPr id="2054" name="Picture 6" descr="Image result for who me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24" y="875461"/>
            <a:ext cx="3575862" cy="401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10073" y="778749"/>
            <a:ext cx="55267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Levels of Organization</a:t>
            </a:r>
          </a:p>
          <a:p>
            <a:endParaRPr lang="en-US" sz="3200" b="1" u="sng" dirty="0" smtClean="0"/>
          </a:p>
          <a:p>
            <a:pPr marL="514350" indent="-514350">
              <a:buAutoNum type="arabicPeriod"/>
            </a:pPr>
            <a:r>
              <a:rPr lang="en-US" sz="3200" b="1" dirty="0" smtClean="0"/>
              <a:t>Individual organisms can be</a:t>
            </a:r>
          </a:p>
          <a:p>
            <a:r>
              <a:rPr lang="en-US" sz="3200" b="1" dirty="0" smtClean="0"/>
              <a:t>      organized at different levels.</a:t>
            </a:r>
          </a:p>
          <a:p>
            <a:endParaRPr lang="en-US" sz="3200" b="1" dirty="0" smtClean="0"/>
          </a:p>
          <a:p>
            <a:endParaRPr lang="en-US" sz="32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28" y="215151"/>
            <a:ext cx="5728354" cy="393999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8432934">
            <a:off x="1699853" y="2982405"/>
            <a:ext cx="443753" cy="2690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8943342">
            <a:off x="2588565" y="1949554"/>
            <a:ext cx="443753" cy="23052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0603630">
            <a:off x="3857891" y="1265050"/>
            <a:ext cx="443753" cy="24150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6929790">
            <a:off x="5094632" y="1916114"/>
            <a:ext cx="642929" cy="29740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328" y="4921037"/>
            <a:ext cx="1690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Like cells form tissues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9767" y="4921037"/>
            <a:ext cx="2253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Several tissues form organs</a:t>
            </a:r>
            <a:endParaRPr lang="en-US" sz="3200" dirty="0"/>
          </a:p>
        </p:txBody>
      </p:sp>
      <p:sp>
        <p:nvSpPr>
          <p:cNvPr id="15" name="Right Arrow 14"/>
          <p:cNvSpPr/>
          <p:nvPr/>
        </p:nvSpPr>
        <p:spPr>
          <a:xfrm>
            <a:off x="2115908" y="5407511"/>
            <a:ext cx="642929" cy="44887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84734" y="4971268"/>
            <a:ext cx="2717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Several organs form an </a:t>
            </a:r>
            <a:endParaRPr lang="en-US" sz="3200" dirty="0" smtClean="0"/>
          </a:p>
          <a:p>
            <a:r>
              <a:rPr lang="en-US" sz="3200" dirty="0" smtClean="0"/>
              <a:t>organ </a:t>
            </a:r>
            <a:r>
              <a:rPr lang="en-US" sz="3200" dirty="0" smtClean="0"/>
              <a:t>system</a:t>
            </a:r>
            <a:endParaRPr lang="en-US" sz="3200" dirty="0"/>
          </a:p>
        </p:txBody>
      </p:sp>
      <p:sp>
        <p:nvSpPr>
          <p:cNvPr id="17" name="Right Arrow 16"/>
          <p:cNvSpPr/>
          <p:nvPr/>
        </p:nvSpPr>
        <p:spPr>
          <a:xfrm>
            <a:off x="5303739" y="5407510"/>
            <a:ext cx="642929" cy="44887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527120" y="4971268"/>
            <a:ext cx="2494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Several organ </a:t>
            </a:r>
            <a:r>
              <a:rPr lang="en-US" sz="3200" dirty="0" smtClean="0"/>
              <a:t>systems </a:t>
            </a:r>
            <a:r>
              <a:rPr lang="en-US" sz="3200" dirty="0" smtClean="0"/>
              <a:t>form an </a:t>
            </a:r>
            <a:r>
              <a:rPr lang="en-US" sz="3200" dirty="0" smtClean="0">
                <a:solidFill>
                  <a:srgbClr val="FF0000"/>
                </a:solidFill>
              </a:rPr>
              <a:t>organism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8901953" y="5425271"/>
            <a:ext cx="642929" cy="44887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34229" y="1564933"/>
            <a:ext cx="5102584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005272"/>
            <a:ext cx="1887308" cy="4494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4054" y="6041287"/>
            <a:ext cx="2099444" cy="4494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00682" y="6041287"/>
            <a:ext cx="2553353" cy="4494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049505" y="6005272"/>
            <a:ext cx="1887308" cy="4494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50424" y="384536"/>
            <a:ext cx="53384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Levels of </a:t>
            </a:r>
            <a:r>
              <a:rPr lang="en-US" sz="3200" b="1" u="sng" dirty="0" smtClean="0"/>
              <a:t>Organization</a:t>
            </a:r>
            <a:r>
              <a:rPr lang="en-US" sz="3200" b="1" dirty="0" smtClean="0"/>
              <a:t> (</a:t>
            </a:r>
            <a:r>
              <a:rPr lang="en-US" sz="3200" b="1" dirty="0" smtClean="0"/>
              <a:t>con’t</a:t>
            </a:r>
            <a:r>
              <a:rPr lang="en-US" sz="3200" b="1" dirty="0"/>
              <a:t>)</a:t>
            </a:r>
            <a:endParaRPr lang="en-US" sz="3200" b="1" u="sng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2. The entire living </a:t>
            </a:r>
            <a:r>
              <a:rPr lang="en-US" sz="3200" b="1" dirty="0" smtClean="0"/>
              <a:t>part of the planet </a:t>
            </a:r>
            <a:r>
              <a:rPr lang="en-US" sz="3200" b="1" dirty="0" smtClean="0"/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biosphere</a:t>
            </a:r>
            <a:r>
              <a:rPr lang="en-US" sz="3200" b="1" dirty="0" smtClean="0"/>
              <a:t>) can be organized as well.</a:t>
            </a:r>
          </a:p>
          <a:p>
            <a:r>
              <a:rPr lang="en-US" sz="3200" b="1" dirty="0" smtClean="0"/>
              <a:t>	</a:t>
            </a:r>
            <a:r>
              <a:rPr lang="en-US" sz="2800" b="1" dirty="0" smtClean="0"/>
              <a:t>Individual </a:t>
            </a:r>
            <a:r>
              <a:rPr lang="en-US" sz="2800" b="1" dirty="0" smtClean="0"/>
              <a:t>	</a:t>
            </a:r>
            <a:r>
              <a:rPr lang="en-US" sz="2800" b="1" dirty="0"/>
              <a:t>	</a:t>
            </a:r>
            <a:r>
              <a:rPr lang="en-US" sz="2800" b="1" dirty="0"/>
              <a:t>Population</a:t>
            </a:r>
          </a:p>
          <a:p>
            <a:r>
              <a:rPr lang="en-US" sz="2800" b="1" dirty="0"/>
              <a:t>	Communities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Ecosystems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Biomes</a:t>
            </a:r>
            <a:endParaRPr lang="en-US" sz="2800" b="1" dirty="0"/>
          </a:p>
          <a:p>
            <a:r>
              <a:rPr lang="en-US" sz="2800" b="1" dirty="0" smtClean="0"/>
              <a:t>	</a:t>
            </a:r>
            <a:r>
              <a:rPr lang="en-US" sz="2800" b="1" dirty="0" smtClean="0"/>
              <a:t>Biosphere</a:t>
            </a:r>
          </a:p>
          <a:p>
            <a:r>
              <a:rPr lang="en-US" sz="2800" b="1" dirty="0" smtClean="0"/>
              <a:t>	</a:t>
            </a:r>
            <a:endParaRPr lang="en-US" sz="3200" b="1" dirty="0"/>
          </a:p>
        </p:txBody>
      </p:sp>
      <p:pic>
        <p:nvPicPr>
          <p:cNvPr id="6" name="Picture 2" descr="Image result for biosphere organiz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84" y="766479"/>
            <a:ext cx="5751522" cy="49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7282927" y="3052482"/>
            <a:ext cx="5378" cy="2401645"/>
          </a:xfrm>
          <a:prstGeom prst="straightConnector1">
            <a:avLst/>
          </a:prstGeom>
          <a:ln w="412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75120" y="1027356"/>
            <a:ext cx="5489090" cy="5570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200" dirty="0" smtClean="0"/>
              <a:t>2.</a:t>
            </a:r>
            <a:r>
              <a:rPr lang="en-US" dirty="0" smtClean="0"/>
              <a:t>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2878" y="107575"/>
            <a:ext cx="6185647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Interdependence of Living Things</a:t>
            </a:r>
          </a:p>
          <a:p>
            <a:endParaRPr lang="en-US" sz="1400" b="1" u="sng" dirty="0" smtClean="0"/>
          </a:p>
          <a:p>
            <a:pPr marL="514350" indent="-514350">
              <a:buAutoNum type="arabicPeriod"/>
            </a:pPr>
            <a:r>
              <a:rPr lang="en-US" sz="3200" b="1" dirty="0" smtClean="0"/>
              <a:t>All living things depend on the 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environment to provide food,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water, shelter, air, and space.</a:t>
            </a:r>
          </a:p>
          <a:p>
            <a:endParaRPr lang="en-US" sz="1400" b="1" dirty="0"/>
          </a:p>
          <a:p>
            <a:r>
              <a:rPr lang="en-US" sz="3200" b="1" dirty="0" smtClean="0"/>
              <a:t>2. Organisms of different species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can form </a:t>
            </a:r>
            <a:r>
              <a:rPr lang="en-US" sz="3200" b="1" dirty="0" smtClean="0">
                <a:solidFill>
                  <a:srgbClr val="FF0000"/>
                </a:solidFill>
              </a:rPr>
              <a:t>symbioses</a:t>
            </a:r>
            <a:r>
              <a:rPr lang="en-US" sz="3200" b="1" dirty="0" smtClean="0"/>
              <a:t> – complex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</a:t>
            </a:r>
            <a:r>
              <a:rPr lang="en-US" sz="3200" b="1" dirty="0" smtClean="0"/>
              <a:t>relationships where at least one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</a:t>
            </a:r>
            <a:r>
              <a:rPr lang="en-US" sz="3200" b="1" dirty="0" smtClean="0"/>
              <a:t>organism benefits.</a:t>
            </a:r>
          </a:p>
          <a:p>
            <a:endParaRPr lang="en-US" sz="1400" b="1" dirty="0"/>
          </a:p>
          <a:p>
            <a:r>
              <a:rPr lang="en-US" sz="3200" b="1" dirty="0" smtClean="0"/>
              <a:t>3. </a:t>
            </a:r>
            <a:r>
              <a:rPr lang="en-US" sz="3200" b="1" dirty="0" smtClean="0"/>
              <a:t>When organisms need </a:t>
            </a:r>
            <a:r>
              <a:rPr lang="en-US" sz="3200" b="1" dirty="0" smtClean="0"/>
              <a:t>the same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</a:t>
            </a:r>
            <a:r>
              <a:rPr lang="en-US" sz="3200" b="1" dirty="0" smtClean="0"/>
              <a:t>resources at the same time and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</a:t>
            </a:r>
            <a:r>
              <a:rPr lang="en-US" sz="3200" b="1" dirty="0" smtClean="0"/>
              <a:t>in the same place, </a:t>
            </a:r>
            <a:r>
              <a:rPr lang="en-US" sz="3200" b="1" dirty="0" smtClean="0">
                <a:solidFill>
                  <a:srgbClr val="FF0000"/>
                </a:solidFill>
              </a:rPr>
              <a:t>competition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</a:t>
            </a:r>
            <a:r>
              <a:rPr lang="en-US" sz="3200" b="1" dirty="0" smtClean="0"/>
              <a:t>occurs.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9966" y="6042432"/>
            <a:ext cx="213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Symbiosis = singular</a:t>
            </a:r>
          </a:p>
          <a:p>
            <a:r>
              <a:rPr lang="en-US" dirty="0" smtClean="0"/>
              <a:t>Symbioses = plural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66" y="399825"/>
            <a:ext cx="4720961" cy="3128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830" y="3754419"/>
            <a:ext cx="49404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benefit do the birds get?</a:t>
            </a:r>
          </a:p>
          <a:p>
            <a:r>
              <a:rPr lang="en-US" dirty="0" smtClean="0"/>
              <a:t>Answer: _________________________________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_________________________________</a:t>
            </a:r>
          </a:p>
          <a:p>
            <a:r>
              <a:rPr lang="en-US" sz="2800" dirty="0" smtClean="0"/>
              <a:t>What benefit does the deer get?</a:t>
            </a:r>
          </a:p>
          <a:p>
            <a:r>
              <a:rPr lang="en-US" dirty="0" smtClean="0"/>
              <a:t>Answer: _________________________________</a:t>
            </a:r>
          </a:p>
          <a:p>
            <a:r>
              <a:rPr lang="en-US" dirty="0" smtClean="0"/>
              <a:t>                _________________________________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42878" y="938263"/>
            <a:ext cx="6470725" cy="5632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659" y="273861"/>
            <a:ext cx="6329082" cy="63362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u="sng" dirty="0" smtClean="0"/>
              <a:t>Evolution</a:t>
            </a:r>
          </a:p>
          <a:p>
            <a:pPr marL="514350" indent="-514350">
              <a:buAutoNum type="arabicPeriod"/>
            </a:pPr>
            <a:r>
              <a:rPr lang="en-US" sz="3500" b="1" dirty="0" smtClean="0"/>
              <a:t>Living things change over time due to changing environmental conditions.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3500" b="1" dirty="0"/>
              <a:t>2</a:t>
            </a:r>
            <a:r>
              <a:rPr lang="en-US" sz="3500" b="1" dirty="0" smtClean="0"/>
              <a:t>. Organisms acquire </a:t>
            </a:r>
            <a:r>
              <a:rPr lang="en-US" sz="3500" b="1" dirty="0" smtClean="0">
                <a:solidFill>
                  <a:srgbClr val="FF0000"/>
                </a:solidFill>
              </a:rPr>
              <a:t>adaptations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500" b="1" dirty="0" smtClean="0"/>
              <a:t>     to survive the changing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500" b="1" dirty="0" smtClean="0"/>
              <a:t>     conditions or face extinction.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500" b="1" dirty="0" smtClean="0"/>
              <a:t>3. The </a:t>
            </a:r>
            <a:r>
              <a:rPr lang="en-US" sz="3500" b="1" dirty="0"/>
              <a:t>current theory of Evolution </a:t>
            </a:r>
            <a:endParaRPr lang="en-US" sz="35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500" b="1" dirty="0" smtClean="0"/>
              <a:t>     is </a:t>
            </a:r>
            <a:r>
              <a:rPr lang="en-US" sz="3500" b="1" dirty="0"/>
              <a:t>change by means of </a:t>
            </a:r>
            <a:r>
              <a:rPr lang="en-US" sz="3500" b="1" dirty="0" smtClean="0">
                <a:solidFill>
                  <a:srgbClr val="FF0000"/>
                </a:solidFill>
              </a:rPr>
              <a:t>natural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smtClean="0">
                <a:solidFill>
                  <a:srgbClr val="FF0000"/>
                </a:solidFill>
              </a:rPr>
              <a:t>    selection</a:t>
            </a:r>
            <a:r>
              <a:rPr lang="en-US" sz="3500" b="1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500" b="1" dirty="0"/>
              <a:t>	</a:t>
            </a:r>
            <a:r>
              <a:rPr lang="en-US" sz="3500" b="1" dirty="0" smtClean="0"/>
              <a:t>- the foundation of this theory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500" b="1" dirty="0"/>
              <a:t> </a:t>
            </a:r>
            <a:r>
              <a:rPr lang="en-US" sz="3500" b="1" dirty="0" smtClean="0"/>
              <a:t>            was first presented in 1850’s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500" b="1" dirty="0"/>
              <a:t> </a:t>
            </a:r>
            <a:r>
              <a:rPr lang="en-US" sz="3500" b="1" dirty="0" smtClean="0"/>
              <a:t>            by Charles Darwin.</a:t>
            </a:r>
            <a:endParaRPr lang="en-US" sz="35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1028" name="Picture 4" descr="Image result for ev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9" y="3551581"/>
            <a:ext cx="4604230" cy="306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volution of wh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3861"/>
            <a:ext cx="4571999" cy="31432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3377" y="3043665"/>
            <a:ext cx="15060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33016" y="839097"/>
            <a:ext cx="6470725" cy="5632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cenes of nature and de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9" r="10767"/>
          <a:stretch/>
        </p:blipFill>
        <p:spPr bwMode="auto">
          <a:xfrm>
            <a:off x="242048" y="272209"/>
            <a:ext cx="6199094" cy="630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3188" y="272209"/>
            <a:ext cx="51771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In Summary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b="1" dirty="0" smtClean="0"/>
              <a:t>Science is the way to acquire knowledge in an organized way.</a:t>
            </a:r>
          </a:p>
          <a:p>
            <a:endParaRPr lang="en-US" sz="2400" b="1" dirty="0"/>
          </a:p>
          <a:p>
            <a:r>
              <a:rPr lang="en-US" sz="2400" b="1" dirty="0" smtClean="0"/>
              <a:t>Biology goes on around us everyday and by studying it we get a better understanding of how it works.</a:t>
            </a:r>
          </a:p>
          <a:p>
            <a:endParaRPr lang="en-US" sz="2400" b="1" dirty="0"/>
          </a:p>
          <a:p>
            <a:r>
              <a:rPr lang="en-US" sz="2400" b="1" dirty="0" smtClean="0"/>
              <a:t>Biology has some underlying principles that unify our ideas of Life.</a:t>
            </a:r>
          </a:p>
          <a:p>
            <a:endParaRPr lang="en-US" sz="2400" b="1" dirty="0"/>
          </a:p>
          <a:p>
            <a:r>
              <a:rPr lang="en-US" sz="2400" b="1" dirty="0" smtClean="0"/>
              <a:t>All of these underlying principles are working together in nature and each depends upon the other.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cenes of nature and de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7" y="204705"/>
            <a:ext cx="11923703" cy="6491930"/>
          </a:xfrm>
          <a:prstGeom prst="rect">
            <a:avLst/>
          </a:prstGeom>
          <a:solidFill>
            <a:schemeClr val="accent4"/>
          </a:solidFill>
          <a:effectLst>
            <a:softEdge rad="203200"/>
          </a:effectLst>
        </p:spPr>
      </p:pic>
      <p:sp>
        <p:nvSpPr>
          <p:cNvPr id="3" name="TextBox 2"/>
          <p:cNvSpPr txBox="1"/>
          <p:nvPr/>
        </p:nvSpPr>
        <p:spPr>
          <a:xfrm>
            <a:off x="443753" y="726141"/>
            <a:ext cx="11107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>
                <a:solidFill>
                  <a:schemeClr val="bg1"/>
                </a:solidFill>
              </a:rPr>
              <a:t>Biology:  The </a:t>
            </a:r>
            <a:r>
              <a:rPr lang="en-US" sz="7200" b="1" u="sng" dirty="0" smtClean="0">
                <a:solidFill>
                  <a:schemeClr val="bg1"/>
                </a:solidFill>
              </a:rPr>
              <a:t>Science of </a:t>
            </a:r>
            <a:r>
              <a:rPr lang="en-US" sz="7200" b="1" u="sng" dirty="0">
                <a:solidFill>
                  <a:schemeClr val="bg1"/>
                </a:solidFill>
              </a:rPr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331342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cenes of nature and de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7" y="204705"/>
            <a:ext cx="11923703" cy="6491930"/>
          </a:xfrm>
          <a:prstGeom prst="rect">
            <a:avLst/>
          </a:prstGeom>
          <a:solidFill>
            <a:schemeClr val="accent4"/>
          </a:solidFill>
          <a:effectLst>
            <a:softEdge rad="203200"/>
          </a:effectLst>
        </p:spPr>
      </p:pic>
      <p:sp>
        <p:nvSpPr>
          <p:cNvPr id="4" name="TextBox 3"/>
          <p:cNvSpPr txBox="1"/>
          <p:nvPr/>
        </p:nvSpPr>
        <p:spPr>
          <a:xfrm>
            <a:off x="299663" y="490092"/>
            <a:ext cx="11608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Science as a process.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2353" y="1975808"/>
            <a:ext cx="43568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Science is a state of knowing:  having knowledge as opposed to ignorance or misunderstanding.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0728" y="1975808"/>
            <a:ext cx="4343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 systematic </a:t>
            </a:r>
            <a:r>
              <a:rPr lang="en-US" sz="3200" b="1" dirty="0">
                <a:solidFill>
                  <a:schemeClr val="bg1"/>
                </a:solidFill>
              </a:rPr>
              <a:t>study of the structure and behavior of the physical and natural world through </a:t>
            </a:r>
            <a:r>
              <a:rPr lang="en-US" sz="3200" b="1" dirty="0">
                <a:solidFill>
                  <a:srgbClr val="FF0000"/>
                </a:solidFill>
              </a:rPr>
              <a:t>observation</a:t>
            </a:r>
            <a:r>
              <a:rPr lang="en-US" sz="3200" b="1" dirty="0">
                <a:solidFill>
                  <a:schemeClr val="bg1"/>
                </a:solidFill>
              </a:rPr>
              <a:t> and </a:t>
            </a:r>
            <a:r>
              <a:rPr lang="en-US" sz="3200" b="1" dirty="0">
                <a:solidFill>
                  <a:srgbClr val="FF0000"/>
                </a:solidFill>
              </a:rPr>
              <a:t>experiment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8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cenes of nature and de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7" y="204705"/>
            <a:ext cx="11923703" cy="6491930"/>
          </a:xfrm>
          <a:prstGeom prst="rect">
            <a:avLst/>
          </a:prstGeom>
          <a:solidFill>
            <a:schemeClr val="accent4"/>
          </a:solidFill>
          <a:effectLst>
            <a:softEdge rad="203200"/>
          </a:effectLst>
        </p:spPr>
      </p:pic>
      <p:sp>
        <p:nvSpPr>
          <p:cNvPr id="4" name="TextBox 3"/>
          <p:cNvSpPr txBox="1"/>
          <p:nvPr/>
        </p:nvSpPr>
        <p:spPr>
          <a:xfrm>
            <a:off x="299663" y="490092"/>
            <a:ext cx="11608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Unifying Principles of  Biology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2128" y="1690421"/>
            <a:ext cx="43837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As we study the science of biology, certain principles form the foundation of knowledge already acquired by many individuals over centuries of observation and experimentation.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>
                <a:latin typeface="+mn-lt"/>
              </a:rPr>
              <a:t>Unifying Principles of  </a:t>
            </a:r>
            <a:r>
              <a:rPr lang="en-US" sz="6000" b="1" u="sng" dirty="0" smtClean="0">
                <a:latin typeface="+mn-lt"/>
              </a:rPr>
              <a:t>Biology</a:t>
            </a:r>
            <a:endParaRPr lang="en-US" sz="60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/>
              <a:t>Cell Theory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Gene Theory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Homeostasis - feedback and regulation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Structure and function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b="1" dirty="0" smtClean="0"/>
              <a:t>Levels of organization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Interdependence of living things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Evolution of life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569714"/>
            <a:ext cx="10125635" cy="5078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______________________________________________________________________________________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cell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71"/>
          <a:stretch/>
        </p:blipFill>
        <p:spPr bwMode="auto">
          <a:xfrm>
            <a:off x="142128" y="188258"/>
            <a:ext cx="5156014" cy="65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53636" y="215151"/>
            <a:ext cx="618564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The Cell Theory</a:t>
            </a:r>
          </a:p>
          <a:p>
            <a:endParaRPr lang="en-US" sz="3200" b="1" u="sng" dirty="0"/>
          </a:p>
          <a:p>
            <a:pPr marL="514350" indent="-514350">
              <a:buAutoNum type="arabicPeriod"/>
            </a:pPr>
            <a:r>
              <a:rPr lang="en-US" sz="3200" b="1" dirty="0" smtClean="0"/>
              <a:t>All living things (</a:t>
            </a:r>
            <a:r>
              <a:rPr lang="en-US" sz="3200" b="1" dirty="0" smtClean="0">
                <a:solidFill>
                  <a:srgbClr val="FF0000"/>
                </a:solidFill>
              </a:rPr>
              <a:t>organisms</a:t>
            </a:r>
            <a:r>
              <a:rPr lang="en-US" sz="3200" b="1" dirty="0" smtClean="0"/>
              <a:t>) are made up of cells.</a:t>
            </a:r>
          </a:p>
          <a:p>
            <a:pPr marL="514350" indent="-514350">
              <a:buAutoNum type="arabicPeriod"/>
            </a:pP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 smtClean="0"/>
              <a:t>Cells always come from other living cells.</a:t>
            </a:r>
          </a:p>
          <a:p>
            <a:pPr marL="514350" indent="-514350">
              <a:buAutoNum type="arabicPeriod"/>
            </a:pP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 smtClean="0"/>
              <a:t>Cells are the basic unit of structure and function in living things.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53636" y="933226"/>
            <a:ext cx="6470725" cy="5632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9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3636" y="215151"/>
            <a:ext cx="618564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The Gene Theory</a:t>
            </a:r>
          </a:p>
          <a:p>
            <a:endParaRPr lang="en-US" sz="3200" b="1" u="sng" dirty="0"/>
          </a:p>
          <a:p>
            <a:pPr marL="514350" indent="-514350">
              <a:buAutoNum type="arabicPeriod"/>
            </a:pPr>
            <a:r>
              <a:rPr lang="en-US" sz="3200" b="1" dirty="0" smtClean="0"/>
              <a:t>Characteristics of living things are controlled by genes.</a:t>
            </a:r>
          </a:p>
          <a:p>
            <a:pPr marL="514350" indent="-514350">
              <a:buAutoNum type="arabicPeriod"/>
            </a:pP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 smtClean="0"/>
              <a:t>Genes are located on chromosomes which are in every cell.</a:t>
            </a:r>
          </a:p>
          <a:p>
            <a:pPr marL="514350" indent="-514350">
              <a:buAutoNum type="arabicPeriod"/>
            </a:pPr>
            <a:endParaRPr lang="en-US" sz="3200" b="1" dirty="0" smtClean="0"/>
          </a:p>
          <a:p>
            <a:pPr marL="514350" indent="-514350">
              <a:buAutoNum type="arabicPeriod"/>
            </a:pPr>
            <a:r>
              <a:rPr lang="en-US" sz="3200" b="1" dirty="0" smtClean="0"/>
              <a:t>Genes are made up of DNA and are passed from parents to offspring.</a:t>
            </a:r>
            <a:endParaRPr lang="en-US" sz="3200" b="1" dirty="0"/>
          </a:p>
        </p:txBody>
      </p:sp>
      <p:pic>
        <p:nvPicPr>
          <p:cNvPr id="8194" name="Picture 2" descr="Image result for D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3" y="349622"/>
            <a:ext cx="5021334" cy="61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3636" y="933226"/>
            <a:ext cx="6470725" cy="5632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86804" y="200478"/>
            <a:ext cx="353732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Homeostasis</a:t>
            </a:r>
          </a:p>
          <a:p>
            <a:endParaRPr lang="en-US" sz="3200" b="1" dirty="0" smtClean="0"/>
          </a:p>
          <a:p>
            <a:pPr marL="514350" indent="-514350">
              <a:buAutoNum type="arabicPeriod"/>
            </a:pPr>
            <a:r>
              <a:rPr lang="en-US" sz="3200" b="1" dirty="0" smtClean="0"/>
              <a:t>Keeping things constant.</a:t>
            </a:r>
          </a:p>
          <a:p>
            <a:pPr marL="514350" indent="-514350">
              <a:buAutoNum type="arabicPeriod"/>
            </a:pP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 smtClean="0"/>
              <a:t>Uses feedback and regulatory mechanisms.</a:t>
            </a:r>
          </a:p>
          <a:p>
            <a:pPr marL="514350" indent="-514350">
              <a:buAutoNum type="arabicPeriod"/>
            </a:pP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 smtClean="0"/>
              <a:t>Not only applies to living things but nature as a whole.</a:t>
            </a:r>
          </a:p>
        </p:txBody>
      </p:sp>
      <p:pic>
        <p:nvPicPr>
          <p:cNvPr id="9218" name="Picture 2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9" y="766483"/>
            <a:ext cx="7361331" cy="523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86804" y="935244"/>
            <a:ext cx="3967631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3636" y="174810"/>
            <a:ext cx="618564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Structure and Function</a:t>
            </a:r>
          </a:p>
          <a:p>
            <a:endParaRPr lang="en-US" sz="3200" b="1" u="sng" dirty="0"/>
          </a:p>
          <a:p>
            <a:pPr marL="514350" indent="-514350">
              <a:buAutoNum type="arabicPeriod"/>
            </a:pPr>
            <a:r>
              <a:rPr lang="en-US" sz="3200" b="1" dirty="0" smtClean="0"/>
              <a:t>Form (structure) generally fits function (job).</a:t>
            </a:r>
          </a:p>
          <a:p>
            <a:pPr marL="514350" indent="-514350">
              <a:buAutoNum type="arabicPeriod"/>
            </a:pP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 smtClean="0"/>
              <a:t>By studying a biological structure, you find out what it does and how it works.</a:t>
            </a:r>
          </a:p>
          <a:p>
            <a:pPr marL="514350" indent="-514350">
              <a:buAutoNum type="arabicPeriod"/>
            </a:pPr>
            <a:endParaRPr lang="en-US" sz="3200" b="1" dirty="0" smtClean="0"/>
          </a:p>
          <a:p>
            <a:pPr marL="514350" indent="-514350">
              <a:buAutoNum type="arabicPeriod"/>
            </a:pPr>
            <a:r>
              <a:rPr lang="en-US" sz="3200" b="1" dirty="0" smtClean="0"/>
              <a:t>Life emerges from the interactions of structures and combination of structures form an organization.</a:t>
            </a:r>
            <a:endParaRPr lang="en-US" sz="3200" b="1" dirty="0"/>
          </a:p>
        </p:txBody>
      </p:sp>
      <p:pic>
        <p:nvPicPr>
          <p:cNvPr id="10242" name="Picture 2" descr="Image result for structure and function of a flagell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" r="34215" b="2178"/>
          <a:stretch/>
        </p:blipFill>
        <p:spPr bwMode="auto">
          <a:xfrm>
            <a:off x="449977" y="1204152"/>
            <a:ext cx="4514525" cy="461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flagell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015" y="1460016"/>
            <a:ext cx="2581836" cy="184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3707" y="1322486"/>
            <a:ext cx="772222" cy="71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066034" y="1868123"/>
            <a:ext cx="483528" cy="174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82841" y="2258779"/>
            <a:ext cx="799723" cy="2953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5003" y="5927464"/>
            <a:ext cx="207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Flagellum = singular</a:t>
            </a:r>
          </a:p>
          <a:p>
            <a:r>
              <a:rPr lang="en-US" dirty="0" smtClean="0"/>
              <a:t>Flagella = plural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4936" y="331442"/>
            <a:ext cx="390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Structure = whip-like tail with a motor</a:t>
            </a:r>
          </a:p>
          <a:p>
            <a:r>
              <a:rPr lang="en-US" dirty="0" smtClean="0"/>
              <a:t>Function = movement (locomotion)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53636" y="933226"/>
            <a:ext cx="6470725" cy="5632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629</Words>
  <Application>Microsoft Office PowerPoint</Application>
  <PresentationFormat>Widescreen</PresentationFormat>
  <Paragraphs>305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Unifying Principles of  Biology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moules,keith</dc:creator>
  <cp:lastModifiedBy>moules,keith</cp:lastModifiedBy>
  <cp:revision>38</cp:revision>
  <dcterms:created xsi:type="dcterms:W3CDTF">2017-08-21T17:29:56Z</dcterms:created>
  <dcterms:modified xsi:type="dcterms:W3CDTF">2017-08-22T19:41:29Z</dcterms:modified>
</cp:coreProperties>
</file>